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5" autoAdjust="0"/>
    <p:restoredTop sz="94660"/>
  </p:normalViewPr>
  <p:slideViewPr>
    <p:cSldViewPr snapToGrid="0">
      <p:cViewPr>
        <p:scale>
          <a:sx n="70" d="100"/>
          <a:sy n="70" d="100"/>
        </p:scale>
        <p:origin x="660"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4/28/2021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4/28/2021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4/28/2021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4/28/2021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4/28/2021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4/28/2021</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4/28/2021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4/28/2021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4/28/2021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4/28/2021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4/28/2021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4/28/2021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4/28/2021</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4/28/2021</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4/28/2021</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4/28/2021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4/28/2021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4/28/2021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4" y="2099733"/>
            <a:ext cx="9851299" cy="2182335"/>
          </a:xfrm>
        </p:spPr>
        <p:txBody>
          <a:bodyPr/>
          <a:lstStyle/>
          <a:p>
            <a:r>
              <a:rPr lang="en-US" sz="4800" dirty="0" smtClean="0">
                <a:solidFill>
                  <a:srgbClr val="FFC000"/>
                </a:solidFill>
                <a:latin typeface="Times New Roman" panose="02020603050405020304" pitchFamily="18" charset="0"/>
                <a:cs typeface="Times New Roman" panose="02020603050405020304" pitchFamily="18" charset="0"/>
              </a:rPr>
              <a:t/>
            </a:r>
            <a:br>
              <a:rPr lang="en-US" sz="4800" dirty="0" smtClean="0">
                <a:solidFill>
                  <a:srgbClr val="FFC000"/>
                </a:solidFill>
                <a:latin typeface="Times New Roman" panose="02020603050405020304" pitchFamily="18" charset="0"/>
                <a:cs typeface="Times New Roman" panose="02020603050405020304" pitchFamily="18" charset="0"/>
              </a:rPr>
            </a:br>
            <a:r>
              <a:rPr lang="en-US" sz="4800" dirty="0">
                <a:solidFill>
                  <a:srgbClr val="FFC000"/>
                </a:solidFill>
                <a:latin typeface="Times New Roman" panose="02020603050405020304" pitchFamily="18" charset="0"/>
                <a:cs typeface="Times New Roman" panose="02020603050405020304" pitchFamily="18" charset="0"/>
              </a:rPr>
              <a:t/>
            </a:r>
            <a:br>
              <a:rPr lang="en-US" sz="4800" dirty="0">
                <a:solidFill>
                  <a:srgbClr val="FFC000"/>
                </a:solidFill>
                <a:latin typeface="Times New Roman" panose="02020603050405020304" pitchFamily="18" charset="0"/>
                <a:cs typeface="Times New Roman" panose="02020603050405020304" pitchFamily="18" charset="0"/>
              </a:rPr>
            </a:br>
            <a:r>
              <a:rPr lang="en-US" sz="4800" dirty="0" smtClean="0">
                <a:solidFill>
                  <a:srgbClr val="FFC000"/>
                </a:solidFill>
                <a:latin typeface="Times New Roman" panose="02020603050405020304" pitchFamily="18" charset="0"/>
                <a:cs typeface="Times New Roman" panose="02020603050405020304" pitchFamily="18" charset="0"/>
              </a:rPr>
              <a:t/>
            </a:r>
            <a:br>
              <a:rPr lang="en-US" sz="4800" dirty="0" smtClean="0">
                <a:solidFill>
                  <a:srgbClr val="FFC000"/>
                </a:solidFill>
                <a:latin typeface="Times New Roman" panose="02020603050405020304" pitchFamily="18" charset="0"/>
                <a:cs typeface="Times New Roman" panose="02020603050405020304" pitchFamily="18" charset="0"/>
              </a:rPr>
            </a:br>
            <a:r>
              <a:rPr lang="en-US" sz="4800" dirty="0">
                <a:solidFill>
                  <a:srgbClr val="FFC000"/>
                </a:solidFill>
                <a:latin typeface="Times New Roman" panose="02020603050405020304" pitchFamily="18" charset="0"/>
                <a:cs typeface="Times New Roman" panose="02020603050405020304" pitchFamily="18" charset="0"/>
              </a:rPr>
              <a:t/>
            </a:r>
            <a:br>
              <a:rPr lang="en-US" sz="4800" dirty="0">
                <a:solidFill>
                  <a:srgbClr val="FFC000"/>
                </a:solidFill>
                <a:latin typeface="Times New Roman" panose="02020603050405020304" pitchFamily="18" charset="0"/>
                <a:cs typeface="Times New Roman" panose="02020603050405020304" pitchFamily="18" charset="0"/>
              </a:rPr>
            </a:br>
            <a:r>
              <a:rPr lang="en-US" sz="4800" dirty="0" smtClean="0">
                <a:solidFill>
                  <a:srgbClr val="FFC000"/>
                </a:solidFill>
                <a:latin typeface="Times New Roman" panose="02020603050405020304" pitchFamily="18" charset="0"/>
                <a:cs typeface="Times New Roman" panose="02020603050405020304" pitchFamily="18" charset="0"/>
              </a:rPr>
              <a:t/>
            </a:r>
            <a:br>
              <a:rPr lang="en-US" sz="4800" dirty="0" smtClean="0">
                <a:solidFill>
                  <a:srgbClr val="FFC000"/>
                </a:solidFill>
                <a:latin typeface="Times New Roman" panose="02020603050405020304" pitchFamily="18" charset="0"/>
                <a:cs typeface="Times New Roman" panose="02020603050405020304" pitchFamily="18" charset="0"/>
              </a:rPr>
            </a:br>
            <a:r>
              <a:rPr lang="en-US" sz="4800" dirty="0">
                <a:solidFill>
                  <a:srgbClr val="FFC000"/>
                </a:solidFill>
                <a:latin typeface="Times New Roman" panose="02020603050405020304" pitchFamily="18" charset="0"/>
                <a:cs typeface="Times New Roman" panose="02020603050405020304" pitchFamily="18" charset="0"/>
              </a:rPr>
              <a:t/>
            </a:r>
            <a:br>
              <a:rPr lang="en-US" sz="4800" dirty="0">
                <a:solidFill>
                  <a:srgbClr val="FFC000"/>
                </a:solidFill>
                <a:latin typeface="Times New Roman" panose="02020603050405020304" pitchFamily="18" charset="0"/>
                <a:cs typeface="Times New Roman" panose="02020603050405020304" pitchFamily="18" charset="0"/>
              </a:rPr>
            </a:br>
            <a:r>
              <a:rPr lang="en-US" sz="4800" dirty="0" smtClean="0">
                <a:solidFill>
                  <a:srgbClr val="FFC000"/>
                </a:solidFill>
                <a:latin typeface="Times New Roman" panose="02020603050405020304" pitchFamily="18" charset="0"/>
                <a:cs typeface="Times New Roman" panose="02020603050405020304" pitchFamily="18" charset="0"/>
              </a:rPr>
              <a:t>HOSTEL MANAGEMENT SYSTEM</a:t>
            </a:r>
            <a:r>
              <a:rPr lang="en-US" sz="4400" dirty="0">
                <a:latin typeface="Times New Roman" panose="02020603050405020304" pitchFamily="18" charset="0"/>
                <a:cs typeface="Times New Roman" panose="02020603050405020304" pitchFamily="18" charset="0"/>
              </a:rPr>
              <a:t/>
            </a:r>
            <a:br>
              <a:rPr lang="en-US" sz="4400" dirty="0">
                <a:latin typeface="Times New Roman" panose="02020603050405020304" pitchFamily="18" charset="0"/>
                <a:cs typeface="Times New Roman" panose="02020603050405020304" pitchFamily="18" charset="0"/>
              </a:rPr>
            </a:br>
            <a:endParaRPr lang="en-US" sz="4400"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154955" y="4777380"/>
            <a:ext cx="9851298" cy="861420"/>
          </a:xfrm>
        </p:spPr>
        <p:txBody>
          <a:bodyPr/>
          <a:lstStyle/>
          <a:p>
            <a:pPr algn="r"/>
            <a:r>
              <a:rPr lang="en-US" dirty="0" smtClean="0">
                <a:solidFill>
                  <a:srgbClr val="FFC000"/>
                </a:solidFill>
                <a:latin typeface="Times New Roman" panose="02020603050405020304" pitchFamily="18" charset="0"/>
                <a:cs typeface="Times New Roman" panose="02020603050405020304" pitchFamily="18" charset="0"/>
              </a:rPr>
              <a:t>ASWATHI K S</a:t>
            </a:r>
          </a:p>
          <a:p>
            <a:pPr algn="r"/>
            <a:r>
              <a:rPr lang="en-US" dirty="0" smtClean="0">
                <a:solidFill>
                  <a:srgbClr val="FFC000"/>
                </a:solidFill>
                <a:latin typeface="Times New Roman" panose="02020603050405020304" pitchFamily="18" charset="0"/>
                <a:cs typeface="Times New Roman" panose="02020603050405020304" pitchFamily="18" charset="0"/>
              </a:rPr>
              <a:t>LNCE18MCA017</a:t>
            </a:r>
            <a:endParaRPr lang="en-US" dirty="0">
              <a:solidFill>
                <a:srgbClr val="FFC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43812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4244" r="-174" b="5270"/>
          <a:stretch/>
        </p:blipFill>
        <p:spPr>
          <a:xfrm>
            <a:off x="259307" y="1173707"/>
            <a:ext cx="11668836" cy="5513696"/>
          </a:xfrm>
          <a:prstGeom prst="rect">
            <a:avLst/>
          </a:prstGeom>
        </p:spPr>
      </p:pic>
    </p:spTree>
    <p:extLst>
      <p:ext uri="{BB962C8B-B14F-4D97-AF65-F5344CB8AC3E}">
        <p14:creationId xmlns:p14="http://schemas.microsoft.com/office/powerpoint/2010/main" val="226306831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1444" y="1132763"/>
            <a:ext cx="10918209" cy="5016758"/>
          </a:xfrm>
          <a:prstGeom prst="rect">
            <a:avLst/>
          </a:prstGeom>
          <a:noFill/>
        </p:spPr>
        <p:txBody>
          <a:bodyPr wrap="square" rtlCol="0">
            <a:spAutoFit/>
          </a:bodyPr>
          <a:lstStyle/>
          <a:p>
            <a:pPr algn="ctr"/>
            <a:r>
              <a:rPr lang="en-US" sz="3200" u="sng" dirty="0" smtClean="0">
                <a:solidFill>
                  <a:srgbClr val="C00000"/>
                </a:solidFill>
                <a:latin typeface="Times New Roman" panose="02020603050405020304" pitchFamily="18" charset="0"/>
                <a:cs typeface="Times New Roman" panose="02020603050405020304" pitchFamily="18" charset="0"/>
              </a:rPr>
              <a:t>SOFTWARE REQUIREMENTS</a:t>
            </a:r>
          </a:p>
          <a:p>
            <a:pPr algn="ctr"/>
            <a:endParaRPr lang="en-US" sz="3200" u="sng" dirty="0" smtClean="0">
              <a:solidFill>
                <a:srgbClr val="C00000"/>
              </a:solidFill>
              <a:latin typeface="Times New Roman" panose="02020603050405020304" pitchFamily="18" charset="0"/>
              <a:cs typeface="Times New Roman" panose="02020603050405020304" pitchFamily="18" charset="0"/>
            </a:endParaRPr>
          </a:p>
          <a:p>
            <a:r>
              <a:rPr lang="en-US" sz="2800" dirty="0" smtClean="0">
                <a:latin typeface="Times New Roman" panose="02020603050405020304" pitchFamily="18" charset="0"/>
                <a:cs typeface="Times New Roman" panose="02020603050405020304" pitchFamily="18" charset="0"/>
              </a:rPr>
              <a:t>FRONT END         : PHP</a:t>
            </a:r>
          </a:p>
          <a:p>
            <a:r>
              <a:rPr lang="en-US" sz="2800" dirty="0" smtClean="0">
                <a:latin typeface="Times New Roman" panose="02020603050405020304" pitchFamily="18" charset="0"/>
                <a:cs typeface="Times New Roman" panose="02020603050405020304" pitchFamily="18" charset="0"/>
              </a:rPr>
              <a:t>BACK END           : MYSQL</a:t>
            </a:r>
          </a:p>
          <a:p>
            <a:r>
              <a:rPr lang="en-US" sz="2800" dirty="0" smtClean="0">
                <a:latin typeface="Times New Roman" panose="02020603050405020304" pitchFamily="18" charset="0"/>
                <a:cs typeface="Times New Roman" panose="02020603050405020304" pitchFamily="18" charset="0"/>
              </a:rPr>
              <a:t>OS                          : WINDOWS</a:t>
            </a:r>
          </a:p>
          <a:p>
            <a:endParaRPr lang="en-US" sz="2800" dirty="0">
              <a:latin typeface="Times New Roman" panose="02020603050405020304" pitchFamily="18" charset="0"/>
              <a:cs typeface="Times New Roman" panose="02020603050405020304" pitchFamily="18" charset="0"/>
            </a:endParaRPr>
          </a:p>
          <a:p>
            <a:pPr algn="ctr"/>
            <a:r>
              <a:rPr lang="en-US" sz="3200" u="sng" dirty="0" smtClean="0">
                <a:solidFill>
                  <a:srgbClr val="C00000"/>
                </a:solidFill>
                <a:latin typeface="Times New Roman" panose="02020603050405020304" pitchFamily="18" charset="0"/>
                <a:cs typeface="Times New Roman" panose="02020603050405020304" pitchFamily="18" charset="0"/>
              </a:rPr>
              <a:t>HARDWARE REQUIREMENTS</a:t>
            </a:r>
          </a:p>
          <a:p>
            <a:r>
              <a:rPr lang="en-US" sz="2800" dirty="0" smtClean="0">
                <a:latin typeface="Times New Roman" panose="02020603050405020304" pitchFamily="18" charset="0"/>
                <a:cs typeface="Times New Roman" panose="02020603050405020304" pitchFamily="18" charset="0"/>
              </a:rPr>
              <a:t>PROCESSOR        : INTEL CORE i3</a:t>
            </a:r>
          </a:p>
          <a:p>
            <a:r>
              <a:rPr lang="en-US" sz="2800" dirty="0" smtClean="0">
                <a:latin typeface="Times New Roman" panose="02020603050405020304" pitchFamily="18" charset="0"/>
                <a:cs typeface="Times New Roman" panose="02020603050405020304" pitchFamily="18" charset="0"/>
              </a:rPr>
              <a:t>HARD DISK         : 120GB</a:t>
            </a:r>
          </a:p>
          <a:p>
            <a:r>
              <a:rPr lang="en-US" sz="2800" dirty="0" smtClean="0">
                <a:latin typeface="Times New Roman" panose="02020603050405020304" pitchFamily="18" charset="0"/>
                <a:cs typeface="Times New Roman" panose="02020603050405020304" pitchFamily="18" charset="0"/>
              </a:rPr>
              <a:t>RAM                      : 4GB</a:t>
            </a:r>
          </a:p>
          <a:p>
            <a:r>
              <a:rPr lang="en-US" sz="2800" dirty="0" smtClean="0">
                <a:latin typeface="Times New Roman" panose="02020603050405020304" pitchFamily="18" charset="0"/>
                <a:cs typeface="Times New Roman" panose="02020603050405020304" pitchFamily="18" charset="0"/>
              </a:rPr>
              <a:t>INPUT DEVICES : KEYBOARD, MOUSE</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24066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2263" y="1078173"/>
            <a:ext cx="11109277" cy="3046988"/>
          </a:xfrm>
          <a:prstGeom prst="rect">
            <a:avLst/>
          </a:prstGeom>
          <a:noFill/>
        </p:spPr>
        <p:txBody>
          <a:bodyPr wrap="square" rtlCol="0">
            <a:spAutoFit/>
          </a:bodyPr>
          <a:lstStyle/>
          <a:p>
            <a:pPr algn="ctr"/>
            <a:r>
              <a:rPr lang="en-US" sz="3200" u="sng" dirty="0" smtClean="0">
                <a:solidFill>
                  <a:srgbClr val="C00000"/>
                </a:solidFill>
                <a:latin typeface="Times New Roman" panose="02020603050405020304" pitchFamily="18" charset="0"/>
                <a:cs typeface="Times New Roman" panose="02020603050405020304" pitchFamily="18" charset="0"/>
              </a:rPr>
              <a:t>CONCLUSION</a:t>
            </a:r>
          </a:p>
          <a:p>
            <a:pPr algn="ctr"/>
            <a:endParaRPr lang="en-US" sz="3200" u="sng" dirty="0" smtClean="0">
              <a:solidFill>
                <a:srgbClr val="C00000"/>
              </a:solidFill>
              <a:latin typeface="Times New Roman" panose="02020603050405020304" pitchFamily="18" charset="0"/>
              <a:cs typeface="Times New Roman" panose="02020603050405020304" pitchFamily="18" charset="0"/>
            </a:endParaRPr>
          </a:p>
          <a:p>
            <a:r>
              <a:rPr lang="en-US" sz="3200" dirty="0" smtClean="0">
                <a:solidFill>
                  <a:srgbClr val="C00000"/>
                </a:solidFill>
                <a:latin typeface="Times New Roman" panose="02020603050405020304" pitchFamily="18" charset="0"/>
                <a:cs typeface="Times New Roman" panose="02020603050405020304" pitchFamily="18" charset="0"/>
              </a:rPr>
              <a:t> </a:t>
            </a:r>
            <a:r>
              <a:rPr lang="en-US" sz="3200" dirty="0" smtClean="0">
                <a:latin typeface="Times New Roman" panose="02020603050405020304" pitchFamily="18" charset="0"/>
                <a:cs typeface="Times New Roman" panose="02020603050405020304" pitchFamily="18" charset="0"/>
              </a:rPr>
              <a:t>To conclude  about the project, the HOSTEL MANAGEMENT SYSTEM is a web application developed in </a:t>
            </a:r>
            <a:r>
              <a:rPr lang="en-US" sz="3200" dirty="0" err="1" smtClean="0">
                <a:latin typeface="Times New Roman" panose="02020603050405020304" pitchFamily="18" charset="0"/>
                <a:cs typeface="Times New Roman" panose="02020603050405020304" pitchFamily="18" charset="0"/>
              </a:rPr>
              <a:t>php</a:t>
            </a:r>
            <a:r>
              <a:rPr lang="en-US" sz="3200" dirty="0" smtClean="0">
                <a:latin typeface="Times New Roman" panose="02020603050405020304" pitchFamily="18" charset="0"/>
                <a:cs typeface="Times New Roman" panose="02020603050405020304" pitchFamily="18" charset="0"/>
              </a:rPr>
              <a:t> and </a:t>
            </a:r>
            <a:r>
              <a:rPr lang="en-US" sz="3200" dirty="0" err="1" smtClean="0">
                <a:latin typeface="Times New Roman" panose="02020603050405020304" pitchFamily="18" charset="0"/>
                <a:cs typeface="Times New Roman" panose="02020603050405020304" pitchFamily="18" charset="0"/>
              </a:rPr>
              <a:t>mysql</a:t>
            </a:r>
            <a:r>
              <a:rPr lang="en-US" sz="3200" dirty="0" smtClean="0">
                <a:latin typeface="Times New Roman" panose="02020603050405020304" pitchFamily="18" charset="0"/>
                <a:cs typeface="Times New Roman" panose="02020603050405020304" pitchFamily="18" charset="0"/>
              </a:rPr>
              <a:t>. It will be one of helping web application for who searching for an hostel facility. </a:t>
            </a:r>
            <a:endParaRPr lang="en-US" sz="3200" dirty="0">
              <a:solidFill>
                <a:srgbClr val="C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15587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0628" y="2920620"/>
            <a:ext cx="10713492" cy="923330"/>
          </a:xfrm>
          <a:prstGeom prst="rect">
            <a:avLst/>
          </a:prstGeom>
          <a:noFill/>
        </p:spPr>
        <p:txBody>
          <a:bodyPr wrap="square" rtlCol="0">
            <a:spAutoFit/>
          </a:bodyPr>
          <a:lstStyle/>
          <a:p>
            <a:pPr algn="ctr"/>
            <a:r>
              <a:rPr lang="en-US" sz="5400" b="1" i="1" dirty="0" smtClean="0">
                <a:solidFill>
                  <a:schemeClr val="accent1">
                    <a:lumMod val="60000"/>
                    <a:lumOff val="40000"/>
                  </a:schemeClr>
                </a:solidFill>
                <a:latin typeface="Times New Roman" panose="02020603050405020304" pitchFamily="18" charset="0"/>
                <a:cs typeface="Times New Roman" panose="02020603050405020304" pitchFamily="18" charset="0"/>
              </a:rPr>
              <a:t>THANK YOU</a:t>
            </a:r>
            <a:endParaRPr lang="en-US" sz="5400" b="1" i="1" dirty="0">
              <a:solidFill>
                <a:schemeClr val="accent1">
                  <a:lumMod val="60000"/>
                  <a:lumOff val="40000"/>
                </a:schemeClr>
              </a:solidFill>
              <a:latin typeface="Times New Roman" panose="02020603050405020304" pitchFamily="18" charset="0"/>
              <a:cs typeface="Times New Roman" panose="02020603050405020304" pitchFamily="18" charset="0"/>
            </a:endParaRPr>
          </a:p>
        </p:txBody>
      </p:sp>
      <p:sp>
        <p:nvSpPr>
          <p:cNvPr id="5" name="Heart 4"/>
          <p:cNvSpPr/>
          <p:nvPr/>
        </p:nvSpPr>
        <p:spPr>
          <a:xfrm>
            <a:off x="8229600" y="3068386"/>
            <a:ext cx="627797" cy="627797"/>
          </a:xfrm>
          <a:prstGeom prst="hear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cmpd="sng">
                <a:solidFill>
                  <a:schemeClr val="accent4"/>
                </a:solidFill>
                <a:prstDash val="solid"/>
              </a:ln>
              <a:solidFill>
                <a:srgbClr val="FFFF00"/>
              </a:solidFill>
            </a:endParaRPr>
          </a:p>
        </p:txBody>
      </p:sp>
    </p:spTree>
    <p:extLst>
      <p:ext uri="{BB962C8B-B14F-4D97-AF65-F5344CB8AC3E}">
        <p14:creationId xmlns:p14="http://schemas.microsoft.com/office/powerpoint/2010/main" val="37917276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3638" y="708337"/>
            <a:ext cx="11333410" cy="5386090"/>
          </a:xfrm>
          <a:prstGeom prst="rect">
            <a:avLst/>
          </a:prstGeom>
          <a:noFill/>
        </p:spPr>
        <p:txBody>
          <a:bodyPr wrap="square" rtlCol="0">
            <a:spAutoFit/>
          </a:bodyPr>
          <a:lstStyle/>
          <a:p>
            <a:pPr algn="ctr"/>
            <a:r>
              <a:rPr lang="en-US" sz="3600" u="sng" dirty="0" smtClean="0">
                <a:solidFill>
                  <a:srgbClr val="C00000"/>
                </a:solidFill>
                <a:latin typeface="Times New Roman" panose="02020603050405020304" pitchFamily="18" charset="0"/>
                <a:cs typeface="Times New Roman" panose="02020603050405020304" pitchFamily="18" charset="0"/>
              </a:rPr>
              <a:t>INTRODUCTION</a:t>
            </a:r>
          </a:p>
          <a:p>
            <a:pPr algn="ctr"/>
            <a:endParaRPr lang="en-US" sz="2800" u="sng" dirty="0">
              <a:solidFill>
                <a:srgbClr val="C00000"/>
              </a:solidFill>
              <a:latin typeface="Times New Roman" panose="02020603050405020304" pitchFamily="18" charset="0"/>
              <a:cs typeface="Times New Roman" panose="02020603050405020304" pitchFamily="18" charset="0"/>
            </a:endParaRPr>
          </a:p>
          <a:p>
            <a:pPr algn="just"/>
            <a:r>
              <a:rPr lang="en-US" sz="2800" dirty="0" smtClean="0">
                <a:solidFill>
                  <a:schemeClr val="tx1">
                    <a:lumMod val="95000"/>
                    <a:lumOff val="5000"/>
                  </a:schemeClr>
                </a:solidFill>
                <a:latin typeface="Times New Roman" panose="02020603050405020304" pitchFamily="18" charset="0"/>
                <a:cs typeface="Times New Roman" panose="02020603050405020304" pitchFamily="18" charset="0"/>
              </a:rPr>
              <a:t>	The  “HOSTEL MANAGEMENT SYSTEM” has been developed to override the problems prevailing in the practicing manual system. The software is supported to reduce the hardships faced by the existing system. HOSTEL MAANGEMENT SYSTEM is a web application that aims at computerization of the current procedure of allocating hostel rooms. Currently the process involves students filling up the forms and submitting them in the respective hostel offices which involves a lot of paperwork, hence less  efficient. However, every hostel has an administrator and represent using the administrator entity. Eventually they can add, delete, view he student details etc…  </a:t>
            </a:r>
            <a:endParaRPr lang="en-US" sz="28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10257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8034" y="1094704"/>
            <a:ext cx="11153104" cy="4893647"/>
          </a:xfrm>
          <a:prstGeom prst="rect">
            <a:avLst/>
          </a:prstGeom>
          <a:noFill/>
        </p:spPr>
        <p:txBody>
          <a:bodyPr wrap="square" rtlCol="0">
            <a:spAutoFit/>
          </a:bodyPr>
          <a:lstStyle/>
          <a:p>
            <a:pPr algn="ctr"/>
            <a:r>
              <a:rPr lang="en-US" sz="3600" u="sng" dirty="0" smtClean="0">
                <a:solidFill>
                  <a:srgbClr val="C00000"/>
                </a:solidFill>
                <a:latin typeface="Times New Roman" panose="02020603050405020304" pitchFamily="18" charset="0"/>
                <a:cs typeface="Times New Roman" panose="02020603050405020304" pitchFamily="18" charset="0"/>
              </a:rPr>
              <a:t>EXISTING SYSTEM</a:t>
            </a:r>
            <a:endParaRPr lang="en-US" sz="2800" dirty="0" smtClean="0">
              <a:latin typeface="Times New Roman" panose="02020603050405020304" pitchFamily="18" charset="0"/>
              <a:cs typeface="Times New Roman" panose="02020603050405020304" pitchFamily="18" charset="0"/>
            </a:endParaRPr>
          </a:p>
          <a:p>
            <a:pPr algn="ctr"/>
            <a:endParaRPr lang="en-US" sz="2800" u="sng" dirty="0">
              <a:solidFill>
                <a:srgbClr val="C00000"/>
              </a:solidFill>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More human error</a:t>
            </a: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More manual </a:t>
            </a:r>
            <a:r>
              <a:rPr lang="en-US" sz="3200" dirty="0" err="1" smtClean="0">
                <a:latin typeface="Times New Roman" panose="02020603050405020304" pitchFamily="18" charset="0"/>
                <a:cs typeface="Times New Roman" panose="02020603050405020304" pitchFamily="18" charset="0"/>
              </a:rPr>
              <a:t>labour</a:t>
            </a:r>
            <a:r>
              <a:rPr lang="en-US" sz="3200" dirty="0" smtClean="0">
                <a:latin typeface="Times New Roman" panose="02020603050405020304" pitchFamily="18" charset="0"/>
                <a:cs typeface="Times New Roman" panose="02020603050405020304" pitchFamily="18" charset="0"/>
              </a:rPr>
              <a:t> needed</a:t>
            </a: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Record keeping difficult</a:t>
            </a: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Difficult to update data</a:t>
            </a: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Security</a:t>
            </a: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Less efficient </a:t>
            </a:r>
          </a:p>
          <a:p>
            <a:pPr marL="457200" indent="-457200">
              <a:buFont typeface="Wingdings" panose="05000000000000000000" pitchFamily="2" charset="2"/>
              <a:buChar char="v"/>
            </a:pPr>
            <a:endParaRPr lang="en-US" sz="28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v"/>
            </a:pPr>
            <a:endParaRPr lang="en-US" sz="28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93881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46975" y="1146220"/>
            <a:ext cx="10534918" cy="4154984"/>
          </a:xfrm>
          <a:prstGeom prst="rect">
            <a:avLst/>
          </a:prstGeom>
          <a:noFill/>
        </p:spPr>
        <p:txBody>
          <a:bodyPr wrap="square" rtlCol="0">
            <a:spAutoFit/>
          </a:bodyPr>
          <a:lstStyle/>
          <a:p>
            <a:pPr algn="ctr"/>
            <a:r>
              <a:rPr lang="en-US" sz="3600" u="sng" dirty="0" smtClean="0">
                <a:solidFill>
                  <a:srgbClr val="C00000"/>
                </a:solidFill>
                <a:latin typeface="Times New Roman" panose="02020603050405020304" pitchFamily="18" charset="0"/>
                <a:cs typeface="Times New Roman" panose="02020603050405020304" pitchFamily="18" charset="0"/>
              </a:rPr>
              <a:t>PROPOSED SYSTEM</a:t>
            </a:r>
            <a:endParaRPr lang="en-US" sz="3600" u="sng" dirty="0">
              <a:solidFill>
                <a:srgbClr val="C00000"/>
              </a:solidFill>
              <a:latin typeface="Times New Roman" panose="02020603050405020304" pitchFamily="18" charset="0"/>
              <a:cs typeface="Times New Roman" panose="02020603050405020304" pitchFamily="18" charset="0"/>
            </a:endParaRPr>
          </a:p>
          <a:p>
            <a:pPr algn="ctr"/>
            <a:endParaRPr lang="en-US" sz="3600" u="sng" dirty="0" smtClean="0">
              <a:solidFill>
                <a:srgbClr val="C00000"/>
              </a:solidFill>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Less time consuming.</a:t>
            </a: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Avoid manual error.</a:t>
            </a: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Simple structure.</a:t>
            </a: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Security.</a:t>
            </a:r>
          </a:p>
          <a:p>
            <a:pPr marL="457200" indent="-457200">
              <a:buFont typeface="Wingdings" panose="05000000000000000000" pitchFamily="2" charset="2"/>
              <a:buChar char="v"/>
            </a:pPr>
            <a:r>
              <a:rPr lang="en-US" sz="3200" dirty="0" smtClean="0">
                <a:latin typeface="Times New Roman" panose="02020603050405020304" pitchFamily="18" charset="0"/>
                <a:cs typeface="Times New Roman" panose="02020603050405020304" pitchFamily="18" charset="0"/>
              </a:rPr>
              <a:t>Easy to use.</a:t>
            </a:r>
          </a:p>
          <a:p>
            <a:pPr marL="457200" indent="-457200">
              <a:buFont typeface="Wingdings" panose="05000000000000000000" pitchFamily="2" charset="2"/>
              <a:buChar char="v"/>
            </a:pPr>
            <a:endParaRPr lang="en-US" sz="3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06938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95459" y="1081826"/>
            <a:ext cx="10483403" cy="5940088"/>
          </a:xfrm>
          <a:prstGeom prst="rect">
            <a:avLst/>
          </a:prstGeom>
          <a:noFill/>
        </p:spPr>
        <p:txBody>
          <a:bodyPr wrap="square" rtlCol="0">
            <a:spAutoFit/>
          </a:bodyPr>
          <a:lstStyle/>
          <a:p>
            <a:pPr algn="ctr"/>
            <a:r>
              <a:rPr lang="en-US" sz="3600" u="sng" dirty="0" smtClean="0">
                <a:solidFill>
                  <a:srgbClr val="C00000"/>
                </a:solidFill>
                <a:latin typeface="Times New Roman" panose="02020603050405020304" pitchFamily="18" charset="0"/>
                <a:cs typeface="Times New Roman" panose="02020603050405020304" pitchFamily="18" charset="0"/>
              </a:rPr>
              <a:t>MODULE DISCRIPTION</a:t>
            </a:r>
            <a:endParaRPr lang="en-US" sz="2800" u="sng" dirty="0" smtClean="0">
              <a:solidFill>
                <a:srgbClr val="C00000"/>
              </a:solidFill>
              <a:latin typeface="Times New Roman" panose="02020603050405020304" pitchFamily="18" charset="0"/>
              <a:cs typeface="Times New Roman" panose="02020603050405020304" pitchFamily="18" charset="0"/>
            </a:endParaRPr>
          </a:p>
          <a:p>
            <a:pPr algn="ctr"/>
            <a:endParaRPr lang="en-US" sz="2800" u="sng" dirty="0">
              <a:solidFill>
                <a:srgbClr val="C00000"/>
              </a:solidFill>
              <a:latin typeface="Times New Roman" panose="02020603050405020304" pitchFamily="18" charset="0"/>
              <a:cs typeface="Times New Roman" panose="02020603050405020304" pitchFamily="18" charset="0"/>
            </a:endParaRPr>
          </a:p>
          <a:p>
            <a:pPr marL="514350" indent="-514350">
              <a:buAutoNum type="arabicParenR"/>
            </a:pPr>
            <a:r>
              <a:rPr lang="en-US" sz="2800" u="sng" dirty="0" smtClean="0">
                <a:solidFill>
                  <a:srgbClr val="C00000"/>
                </a:solidFill>
                <a:latin typeface="Times New Roman" panose="02020603050405020304" pitchFamily="18" charset="0"/>
                <a:cs typeface="Times New Roman" panose="02020603050405020304" pitchFamily="18" charset="0"/>
              </a:rPr>
              <a:t>ADMIN</a:t>
            </a:r>
          </a:p>
          <a:p>
            <a:pPr marL="514350" indent="-514350">
              <a:buAutoNum type="arabicParenR"/>
            </a:pPr>
            <a:endParaRPr lang="en-US" sz="2800" u="sng" dirty="0">
              <a:solidFill>
                <a:srgbClr val="C0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Login</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Appoint/ Remove hostel manager</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Search student using id</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Provide contact details</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Edit profile</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logout</a:t>
            </a:r>
          </a:p>
          <a:p>
            <a:pPr marL="457200" indent="-457200">
              <a:buFont typeface="Arial" panose="020B0604020202020204" pitchFamily="34" charset="0"/>
              <a:buChar char="•"/>
            </a:pPr>
            <a:endParaRPr lang="en-US" sz="2800" dirty="0" smtClean="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smtClean="0">
              <a:solidFill>
                <a:srgbClr val="C0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600"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58979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94" t="3887" r="139" b="5436"/>
          <a:stretch/>
        </p:blipFill>
        <p:spPr>
          <a:xfrm>
            <a:off x="182880" y="1203961"/>
            <a:ext cx="11841480" cy="5333999"/>
          </a:xfrm>
          <a:prstGeom prst="rect">
            <a:avLst/>
          </a:prstGeom>
        </p:spPr>
      </p:pic>
    </p:spTree>
    <p:extLst>
      <p:ext uri="{BB962C8B-B14F-4D97-AF65-F5344CB8AC3E}">
        <p14:creationId xmlns:p14="http://schemas.microsoft.com/office/powerpoint/2010/main" val="42365129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66899" y="1140031"/>
            <a:ext cx="10284031" cy="6555641"/>
          </a:xfrm>
          <a:prstGeom prst="rect">
            <a:avLst/>
          </a:prstGeom>
          <a:noFill/>
        </p:spPr>
        <p:txBody>
          <a:bodyPr wrap="square" rtlCol="0">
            <a:spAutoFit/>
          </a:bodyPr>
          <a:lstStyle/>
          <a:p>
            <a:r>
              <a:rPr lang="en-US" sz="2800" dirty="0" smtClean="0">
                <a:solidFill>
                  <a:srgbClr val="C00000"/>
                </a:solidFill>
                <a:latin typeface="Times New Roman" panose="02020603050405020304" pitchFamily="18" charset="0"/>
                <a:cs typeface="Times New Roman" panose="02020603050405020304" pitchFamily="18" charset="0"/>
              </a:rPr>
              <a:t>2)  </a:t>
            </a:r>
            <a:r>
              <a:rPr lang="en-US" sz="2800" u="sng" dirty="0" smtClean="0">
                <a:solidFill>
                  <a:srgbClr val="C00000"/>
                </a:solidFill>
                <a:latin typeface="Times New Roman" panose="02020603050405020304" pitchFamily="18" charset="0"/>
                <a:cs typeface="Times New Roman" panose="02020603050405020304" pitchFamily="18" charset="0"/>
              </a:rPr>
              <a:t>HOSTEL MANAGER</a:t>
            </a:r>
          </a:p>
          <a:p>
            <a:endParaRPr lang="en-US" sz="2800" u="sng" dirty="0">
              <a:solidFill>
                <a:srgbClr val="C0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Login</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Allocate rooms </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Receive </a:t>
            </a:r>
            <a:r>
              <a:rPr lang="en-US" sz="2800" dirty="0" err="1" smtClean="0">
                <a:latin typeface="Times New Roman" panose="02020603050405020304" pitchFamily="18" charset="0"/>
                <a:cs typeface="Times New Roman" panose="02020603050405020304" pitchFamily="18" charset="0"/>
              </a:rPr>
              <a:t>messeges</a:t>
            </a:r>
            <a:r>
              <a:rPr lang="en-US" sz="2800" dirty="0" smtClean="0">
                <a:latin typeface="Times New Roman" panose="02020603050405020304" pitchFamily="18" charset="0"/>
                <a:cs typeface="Times New Roman" panose="02020603050405020304" pitchFamily="18" charset="0"/>
              </a:rPr>
              <a:t> from </a:t>
            </a:r>
            <a:r>
              <a:rPr lang="en-US" sz="2800" dirty="0" err="1" smtClean="0">
                <a:latin typeface="Times New Roman" panose="02020603050405020304" pitchFamily="18" charset="0"/>
                <a:cs typeface="Times New Roman" panose="02020603050405020304" pitchFamily="18" charset="0"/>
              </a:rPr>
              <a:t>hostelers</a:t>
            </a:r>
            <a:endParaRPr lang="en-US" sz="2800" dirty="0" smtClean="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Can see the allocated rooms, Empty rooms, and also vacate rooms</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Provide contact details</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Update profile</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Logout </a:t>
            </a:r>
          </a:p>
          <a:p>
            <a:pPr marL="457200" indent="-457200">
              <a:buFont typeface="Arial" panose="020B0604020202020204" pitchFamily="34" charset="0"/>
              <a:buChar char="•"/>
            </a:pPr>
            <a:endParaRPr lang="en-US" sz="2800" dirty="0" smtClean="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smtClean="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u="sng" dirty="0" smtClean="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u="sng" dirty="0" smtClean="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u="sng"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30233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t="4045" r="305" b="5259"/>
          <a:stretch/>
        </p:blipFill>
        <p:spPr>
          <a:xfrm>
            <a:off x="204573" y="1201003"/>
            <a:ext cx="11750866" cy="5472754"/>
          </a:xfrm>
          <a:prstGeom prst="rect">
            <a:avLst/>
          </a:prstGeom>
        </p:spPr>
      </p:pic>
    </p:spTree>
    <p:extLst>
      <p:ext uri="{BB962C8B-B14F-4D97-AF65-F5344CB8AC3E}">
        <p14:creationId xmlns:p14="http://schemas.microsoft.com/office/powerpoint/2010/main" val="36071795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27797" y="1146412"/>
            <a:ext cx="10617958" cy="6555641"/>
          </a:xfrm>
          <a:prstGeom prst="rect">
            <a:avLst/>
          </a:prstGeom>
          <a:noFill/>
        </p:spPr>
        <p:txBody>
          <a:bodyPr wrap="square" rtlCol="0">
            <a:spAutoFit/>
          </a:bodyPr>
          <a:lstStyle/>
          <a:p>
            <a:pPr marL="514350" indent="-514350">
              <a:buAutoNum type="arabicParenR" startAt="3"/>
            </a:pPr>
            <a:r>
              <a:rPr lang="en-US" sz="2800" u="sng" dirty="0" smtClean="0">
                <a:solidFill>
                  <a:srgbClr val="C00000"/>
                </a:solidFill>
                <a:latin typeface="Times New Roman" panose="02020603050405020304" pitchFamily="18" charset="0"/>
                <a:cs typeface="Times New Roman" panose="02020603050405020304" pitchFamily="18" charset="0"/>
              </a:rPr>
              <a:t>USER</a:t>
            </a:r>
          </a:p>
          <a:p>
            <a:pPr marL="514350" indent="-514350">
              <a:buAutoNum type="arabicParenR" startAt="3"/>
            </a:pPr>
            <a:endParaRPr lang="en-US" sz="2800" u="sng" dirty="0">
              <a:solidFill>
                <a:srgbClr val="C0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Signup</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Login</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Apply for room </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Receive message from hostel manager</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Contact</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Edit profile</a:t>
            </a:r>
          </a:p>
          <a:p>
            <a:pPr marL="457200" indent="-4572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Logout</a:t>
            </a:r>
          </a:p>
          <a:p>
            <a:pPr marL="457200" indent="-457200">
              <a:buFont typeface="Arial" panose="020B0604020202020204" pitchFamily="34" charset="0"/>
              <a:buChar char="•"/>
            </a:pPr>
            <a:endParaRPr lang="en-US" sz="2800" u="sng" dirty="0" smtClean="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u="sng" dirty="0" smtClean="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u="sng" dirty="0" smtClean="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u="sng" dirty="0" smtClean="0">
              <a:latin typeface="Times New Roman" panose="02020603050405020304" pitchFamily="18" charset="0"/>
              <a:cs typeface="Times New Roman" panose="02020603050405020304" pitchFamily="18" charset="0"/>
            </a:endParaRPr>
          </a:p>
          <a:p>
            <a:endParaRPr lang="en-US" sz="2800" u="sng" dirty="0">
              <a:solidFill>
                <a:srgbClr val="C00000"/>
              </a:solidFill>
              <a:latin typeface="Times New Roman" panose="02020603050405020304" pitchFamily="18" charset="0"/>
              <a:cs typeface="Times New Roman" panose="02020603050405020304" pitchFamily="18" charset="0"/>
            </a:endParaRPr>
          </a:p>
          <a:p>
            <a:endParaRPr lang="en-US" sz="2800"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14395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2033</TotalTime>
  <Words>180</Words>
  <Application>Microsoft Office PowerPoint</Application>
  <PresentationFormat>Widescreen</PresentationFormat>
  <Paragraphs>73</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Century Gothic</vt:lpstr>
      <vt:lpstr>Times New Roman</vt:lpstr>
      <vt:lpstr>Wingdings</vt:lpstr>
      <vt:lpstr>Wingdings 3</vt:lpstr>
      <vt:lpstr>Ion Boardroom</vt:lpstr>
      <vt:lpstr>      HOSTEL MANAGEMENT SYSTEM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HOSTEL MANAGEMENT SYSTEM</dc:title>
  <dc:creator>Windows User</dc:creator>
  <cp:lastModifiedBy>Windows User</cp:lastModifiedBy>
  <cp:revision>21</cp:revision>
  <dcterms:created xsi:type="dcterms:W3CDTF">2021-04-28T06:45:56Z</dcterms:created>
  <dcterms:modified xsi:type="dcterms:W3CDTF">2021-04-29T16:39:15Z</dcterms:modified>
</cp:coreProperties>
</file>

<file path=docProps/thumbnail.jpeg>
</file>